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68" r:id="rId4"/>
    <p:sldId id="269" r:id="rId5"/>
    <p:sldId id="273" r:id="rId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5788"/>
  </p:normalViewPr>
  <p:slideViewPr>
    <p:cSldViewPr snapToGrid="0" showGuides="1">
      <p:cViewPr>
        <p:scale>
          <a:sx n="229" d="100"/>
          <a:sy n="229" d="100"/>
        </p:scale>
        <p:origin x="144" y="-3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C6AB1-D2C9-1AEE-32A5-8182AD969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3B8DBE-435B-F684-D6C8-15E099337C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DA291-5C9D-4126-237F-E49E817A8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F4CE3-2148-3AD2-F85F-94E996AB9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1D43F-47E7-DF13-FDC0-A8D67D3C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84228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F864F-2691-BB14-E2E0-96201A20B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86DE7B-0741-FE8C-ECDF-A59D33556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E219C-8509-0FA8-88B0-A0052092A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5757C-6774-A85C-8BFA-85099A55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ADC3-995C-CA7A-247E-B539AD946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7246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84F6C-598C-446B-D767-8995B33668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EBCC7-D793-1318-00BE-DA3AE553D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193A0-A1CC-93AB-43B0-8BE6CBE0C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AC4A1-2E86-3E87-787F-F713EAAD1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98F52-A831-69F9-A361-FCF744AA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0283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0546D-5603-4E87-D33F-D7514AE08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5AF95-07D6-F83A-5C66-ADB0BA50C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B880D-D49D-1E19-946E-CA3CD67D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CCA55-6E96-A5BD-D96B-50B0321D4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1E879-13BF-46A2-250A-FE36CF276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442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5DEE-CD0D-63C6-9F08-C4FF2BD4A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735BD-AD71-CF91-E6A3-DCDA148E9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A1F4-5EC2-9718-4052-9B2773E6E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4303E-3713-D743-D5C1-74623E35A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4B873-FB10-0D3E-1E8D-6AD587A8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89219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DD8D9-59BD-1F7D-B0F6-306337042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2EA3-F90B-00B0-4A35-E4FB8EA66D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8AB9DC-C293-1A1A-355B-45BC6BE05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6DA33C-E0C8-7F68-44F5-FE1D5F511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8F3C5-89C7-F1D7-5839-492B1FA7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807B9-4D3A-936D-8097-83095D629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5213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D8977-9D18-23BC-116A-24A6A42A1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5E3A6E-359D-A4A5-CCCF-BB8EFC588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D02207-5348-096D-6085-A2FF2EACD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7572AE-9290-D44B-9EB3-084508119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95B51-328B-44FD-8C26-B90FAA9618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E5B493-110E-2F9D-7867-A2319C11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83F8B-4C32-A586-789E-E052941F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9E3826-080F-848A-F4B4-A48EC00E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0561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8EDC2-21F0-10E2-4B5E-C29D3FAF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0AA038-8F71-53A4-7C90-AC640F279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A78A12-35BF-255C-632E-F9537D31A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D5305-E078-42D7-B100-35BC26A2B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64691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C2D9-216E-B29E-6C2C-9554371CE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801DA-118B-C540-8459-B8E16984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8F5C6-4FDC-7056-3E25-6015EF827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8855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3067C-C631-A6D4-3BF7-A7062710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952B-B016-4248-2C70-1F299AACA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23873-F0FD-6E7F-0713-CF34C9695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3A86E-0D15-C472-7C4C-5EE8092F5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E540E0-9157-19AD-4605-37DE39D5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1ED56-6D5F-6A35-621D-5A54FC95F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2023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17688-DCCA-CE66-392D-2CD3CB0E5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3823C2-BD52-F75E-EACB-1A42897254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EF500-8495-37A6-53CA-32466DDBA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8AEFE-84BF-AB20-2DA6-69BC2C495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A37C0-6151-B5B0-15AF-7A9D48254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1C1F5-112C-D4AE-6275-B7E740B1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7635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236E29-1B96-BE2A-579B-9C0EAD237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6D2B4-91DF-7A05-D73B-4269A4513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DC84A-F90B-07E2-4DA4-7F34C77F4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BB67D-4D83-0C41-BF7A-FF66018180F0}" type="datetimeFigureOut">
              <a:rPr lang="en-DE" smtClean="0"/>
              <a:t>12/30/22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F9A27-09DB-070C-90EF-96F7DC6B9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2BD3E-A026-1B2D-6508-C1F451E53B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10573-9F2D-F844-80C9-741A38831E5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5150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FA189AF-3A42-6A76-E31A-964D0EF750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Supplementary Figures</a:t>
            </a:r>
          </a:p>
        </p:txBody>
      </p:sp>
    </p:spTree>
    <p:extLst>
      <p:ext uri="{BB962C8B-B14F-4D97-AF65-F5344CB8AC3E}">
        <p14:creationId xmlns:p14="http://schemas.microsoft.com/office/powerpoint/2010/main" val="220861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90A837-0F0A-4C59-BCFE-EBE0CDDCFE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6" y="914395"/>
            <a:ext cx="3657607" cy="50292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63077" y="57833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S1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B849B5-859E-66A3-AA0C-985AF472A30F}"/>
              </a:ext>
            </a:extLst>
          </p:cNvPr>
          <p:cNvSpPr txBox="1"/>
          <p:nvPr/>
        </p:nvSpPr>
        <p:spPr>
          <a:xfrm>
            <a:off x="4267196" y="77839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23A697-D343-2115-15EA-CA4CF16B6EE2}"/>
              </a:ext>
            </a:extLst>
          </p:cNvPr>
          <p:cNvSpPr txBox="1"/>
          <p:nvPr/>
        </p:nvSpPr>
        <p:spPr>
          <a:xfrm>
            <a:off x="248043" y="5943605"/>
            <a:ext cx="11159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Sup Fig1: Protein abundance aletrations in PVB vs Cntrls in Upper and Lower lobes compared to Lung matrisome data.</a:t>
            </a:r>
          </a:p>
          <a:p>
            <a:r>
              <a:rPr lang="en-DE" dirty="0"/>
              <a:t>Only proteins with adj P , 0.05 in at least one tissue. Circles size corelate with Benjamini Hochberg adjusted P value.</a:t>
            </a:r>
          </a:p>
        </p:txBody>
      </p:sp>
    </p:spTree>
    <p:extLst>
      <p:ext uri="{BB962C8B-B14F-4D97-AF65-F5344CB8AC3E}">
        <p14:creationId xmlns:p14="http://schemas.microsoft.com/office/powerpoint/2010/main" val="48263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6BD4FC-D7A3-4815-AEA6-31F283A70B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319" y="0"/>
            <a:ext cx="537736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984924-89E1-4560-ADC1-0923192F1B12}"/>
              </a:ext>
            </a:extLst>
          </p:cNvPr>
          <p:cNvSpPr txBox="1"/>
          <p:nvPr/>
        </p:nvSpPr>
        <p:spPr>
          <a:xfrm>
            <a:off x="791166" y="475488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 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89880F-A831-3668-AD03-D031F1C50F73}"/>
              </a:ext>
            </a:extLst>
          </p:cNvPr>
          <p:cNvSpPr txBox="1"/>
          <p:nvPr/>
        </p:nvSpPr>
        <p:spPr>
          <a:xfrm>
            <a:off x="4213164" y="4908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E2594F-A36C-BD5C-59A9-1E65C7B5E4D5}"/>
              </a:ext>
            </a:extLst>
          </p:cNvPr>
          <p:cNvSpPr txBox="1"/>
          <p:nvPr/>
        </p:nvSpPr>
        <p:spPr>
          <a:xfrm>
            <a:off x="4272749" y="407157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46FA10-41D1-A0C6-4358-C9F7E4D79233}"/>
              </a:ext>
            </a:extLst>
          </p:cNvPr>
          <p:cNvSpPr txBox="1"/>
          <p:nvPr/>
        </p:nvSpPr>
        <p:spPr>
          <a:xfrm>
            <a:off x="657922" y="2653990"/>
            <a:ext cx="28658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 S2</a:t>
            </a:r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Metabolomic analysis in the lower lobe of PVB vs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Cntrl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animals.</a:t>
            </a:r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(A,) Metabolites ranked by Variable importance in the projection score (VIP)&gt;1 in PVB vs </a:t>
            </a:r>
            <a:r>
              <a:rPr lang="en-US" sz="12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Cntrl</a:t>
            </a:r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pigs in upper lobes based on OPL- DA analysis. (B) Pathway analysis based on KEGG database of the enriched metabolites (VIP&gt;1 and P value &lt;0.05 in </a:t>
            </a:r>
            <a:r>
              <a:rPr lang="en-US" sz="1200" b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lower </a:t>
            </a:r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lobe PVB vs </a:t>
            </a:r>
            <a:r>
              <a:rPr lang="en-US" sz="12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Cntrl</a:t>
            </a:r>
            <a:r>
              <a:rPr lang="en-US" sz="12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swine. n=6 in each group. The size of the dots represents the enrichment ratio and the shade of the color represent the -log 10(P value). </a:t>
            </a:r>
            <a:endParaRPr lang="en-NL" sz="1200" b="1" dirty="0">
              <a:solidFill>
                <a:srgbClr val="4472C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2288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DFDE9A4-DC05-48C7-9AD0-55B038A865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09" r="3309"/>
          <a:stretch/>
        </p:blipFill>
        <p:spPr>
          <a:xfrm>
            <a:off x="92598" y="-1"/>
            <a:ext cx="7347824" cy="6858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7858B9-35D1-496F-A31F-6126A1A3BAFD}"/>
              </a:ext>
            </a:extLst>
          </p:cNvPr>
          <p:cNvSpPr txBox="1"/>
          <p:nvPr/>
        </p:nvSpPr>
        <p:spPr>
          <a:xfrm>
            <a:off x="53283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BA467C-3476-862B-45D4-8AA690990B97}"/>
              </a:ext>
            </a:extLst>
          </p:cNvPr>
          <p:cNvSpPr txBox="1"/>
          <p:nvPr/>
        </p:nvSpPr>
        <p:spPr>
          <a:xfrm>
            <a:off x="1650526" y="10440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6ECC3-1CF1-959F-A1E3-02754AF523C4}"/>
              </a:ext>
            </a:extLst>
          </p:cNvPr>
          <p:cNvSpPr txBox="1"/>
          <p:nvPr/>
        </p:nvSpPr>
        <p:spPr>
          <a:xfrm>
            <a:off x="7387512" y="106204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1364A-5435-0DA9-6E4F-FF67F170ACEE}"/>
              </a:ext>
            </a:extLst>
          </p:cNvPr>
          <p:cNvSpPr txBox="1"/>
          <p:nvPr/>
        </p:nvSpPr>
        <p:spPr>
          <a:xfrm>
            <a:off x="5422739" y="4583916"/>
            <a:ext cx="6769261" cy="2274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FigureS3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Biological network analysis of the metabolites and proteins from metabolomics and proteomics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(A,) Metabolite-metabolite interaction network for the most enriched metabolites in the lower lobe PVB vs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Cntrl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for Upper lobe. Labelled and red filled circles represent the upregulated metabolites detected in the PVB group (B) Gene- metabolite network analysis for the significantly altered proteins and enriched metabolites for upper lobe PVB vs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Cntrl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The red filled circles represent the upregulated metabolites and green filled circles represent the downregulated proteins detected in the PVB group. Metabolites of VIP&gt;1 with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&lt;0.05 and proteins with fold-change &gt; 1.3 and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Benjamini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-Hochberg-adjusted P-value &lt; 0.05 were used for the analysis</a:t>
            </a:r>
            <a:r>
              <a:rPr lang="en-US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DE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E7F0CF-BBD0-76EA-B52C-B89F769B369F}"/>
              </a:ext>
            </a:extLst>
          </p:cNvPr>
          <p:cNvGrpSpPr/>
          <p:nvPr/>
        </p:nvGrpSpPr>
        <p:grpSpPr>
          <a:xfrm>
            <a:off x="7719654" y="1"/>
            <a:ext cx="4472346" cy="4479830"/>
            <a:chOff x="7719654" y="830619"/>
            <a:chExt cx="3624044" cy="364921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99D6E76-A0D9-44EF-9068-7121A5FA7B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86" t="22998" r="22070" b="23791"/>
            <a:stretch/>
          </p:blipFill>
          <p:spPr>
            <a:xfrm>
              <a:off x="7719654" y="830619"/>
              <a:ext cx="3624044" cy="3649211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EBD5DB7-F336-D3C5-5285-5F32AD5AF272}"/>
                </a:ext>
              </a:extLst>
            </p:cNvPr>
            <p:cNvSpPr/>
            <p:nvPr/>
          </p:nvSpPr>
          <p:spPr>
            <a:xfrm>
              <a:off x="8616724" y="1434265"/>
              <a:ext cx="179070" cy="1836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A50EEE7-7013-8DDE-2D4D-BE47468EF681}"/>
                </a:ext>
              </a:extLst>
            </p:cNvPr>
            <p:cNvSpPr/>
            <p:nvPr/>
          </p:nvSpPr>
          <p:spPr>
            <a:xfrm>
              <a:off x="10354856" y="2471624"/>
              <a:ext cx="179070" cy="1836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BB45095-EE75-1B63-1BA5-0D2F84D873C2}"/>
                </a:ext>
              </a:extLst>
            </p:cNvPr>
            <p:cNvSpPr/>
            <p:nvPr/>
          </p:nvSpPr>
          <p:spPr>
            <a:xfrm>
              <a:off x="8250194" y="4203221"/>
              <a:ext cx="179070" cy="1836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224231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92CB7F7-CC03-5A80-6AD2-D8EFC0B4DF61}"/>
              </a:ext>
            </a:extLst>
          </p:cNvPr>
          <p:cNvSpPr txBox="1"/>
          <p:nvPr/>
        </p:nvSpPr>
        <p:spPr>
          <a:xfrm>
            <a:off x="801850" y="461287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 S4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2B4254-B2EB-83D3-0131-AB8F423E416D}"/>
              </a:ext>
            </a:extLst>
          </p:cNvPr>
          <p:cNvSpPr txBox="1"/>
          <p:nvPr/>
        </p:nvSpPr>
        <p:spPr>
          <a:xfrm>
            <a:off x="3298225" y="12132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23D863-EDF8-C3ED-7948-5403E1693E6B}"/>
              </a:ext>
            </a:extLst>
          </p:cNvPr>
          <p:cNvSpPr txBox="1"/>
          <p:nvPr/>
        </p:nvSpPr>
        <p:spPr>
          <a:xfrm>
            <a:off x="6197709" y="367828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EC6670-2E5D-4AFE-1C30-92BA410923A2}"/>
              </a:ext>
            </a:extLst>
          </p:cNvPr>
          <p:cNvSpPr txBox="1"/>
          <p:nvPr/>
        </p:nvSpPr>
        <p:spPr>
          <a:xfrm>
            <a:off x="6197709" y="121090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0A086-4FF7-C8C6-5F77-F0EF587917BE}"/>
              </a:ext>
            </a:extLst>
          </p:cNvPr>
          <p:cNvSpPr txBox="1"/>
          <p:nvPr/>
        </p:nvSpPr>
        <p:spPr>
          <a:xfrm>
            <a:off x="3468529" y="366219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73D5E5-8C58-31B2-E776-D71EB106F539}"/>
              </a:ext>
            </a:extLst>
          </p:cNvPr>
          <p:cNvSpPr txBox="1"/>
          <p:nvPr/>
        </p:nvSpPr>
        <p:spPr>
          <a:xfrm>
            <a:off x="258793" y="3590300"/>
            <a:ext cx="3219875" cy="1561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 Figure 4</a:t>
            </a:r>
            <a:r>
              <a:rPr lang="en-DE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Fatty acid uptake members in the lower lobe </a:t>
            </a:r>
            <a:r>
              <a:rPr lang="en-DE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en-DE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mRNA level</a:t>
            </a:r>
            <a:r>
              <a:rPr lang="en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(A-D) mRNA level of APOA, APOE, CD36 and LDLR respectively are expressed relative to the mean expression of the sham animals (Values are mean +/- SEM. *p&lt;0.05, ***p&lt;0.001 two tailed n=5 animals per group)</a:t>
            </a:r>
            <a:endParaRPr lang="en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C03480-958A-35DB-7381-527BCEF3B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992" y="1206500"/>
            <a:ext cx="2273300" cy="2222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DABF0B-9E33-4983-994A-E04DD421E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345" y="3590300"/>
            <a:ext cx="2235200" cy="2222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D11DD8-23C9-BD29-EDE2-6C61DF66E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357" y="1206500"/>
            <a:ext cx="2260600" cy="2222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A775818-74C5-100C-8637-E96D6345E0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242" y="3590300"/>
            <a:ext cx="22987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67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355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Payel Sen</dc:creator>
  <cp:lastModifiedBy>Daphne Merkus</cp:lastModifiedBy>
  <cp:revision>5</cp:revision>
  <dcterms:created xsi:type="dcterms:W3CDTF">2022-12-22T15:43:23Z</dcterms:created>
  <dcterms:modified xsi:type="dcterms:W3CDTF">2022-12-30T08:27:15Z</dcterms:modified>
</cp:coreProperties>
</file>